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Shape 14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Shape 14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400"/>
              <a:t>Can you make slides 12-13 together ? </a:t>
            </a:r>
            <a:endParaRPr b="1" sz="140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Shape 1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Shape 1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Shape 1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Shape 1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Shape 1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Shape 2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Shape 2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Shape 6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Shape 22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Shape 23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Shape 23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Shape 2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Shape 25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Shape 2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Shape 2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Shape 2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Shape 2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Shape 6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Shape 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400"/>
              <a:t>Can you make slides 3 - 4 together ?</a:t>
            </a:r>
            <a:endParaRPr b="1" sz="140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Shape 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chemeClr val="dk1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Shape 10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Shape 11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Shape 12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jpg"/><Relationship Id="rId4" Type="http://schemas.openxmlformats.org/officeDocument/2006/relationships/image" Target="../media/image4.jpg"/><Relationship Id="rId5" Type="http://schemas.openxmlformats.org/officeDocument/2006/relationships/image" Target="../media/image1.jpg"/><Relationship Id="rId6" Type="http://schemas.openxmlformats.org/officeDocument/2006/relationships/image" Target="../media/image2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jpg"/><Relationship Id="rId4" Type="http://schemas.openxmlformats.org/officeDocument/2006/relationships/image" Target="../media/image17.jpg"/><Relationship Id="rId5" Type="http://schemas.openxmlformats.org/officeDocument/2006/relationships/hyperlink" Target="https://en.wikipedia.org/wiki/Universal_asynchronous_receiver-transmitter" TargetMode="External"/><Relationship Id="rId6" Type="http://schemas.openxmlformats.org/officeDocument/2006/relationships/hyperlink" Target="https://en.wikipedia.org/wiki/Universal_asynchronous_receiver-transmitter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jpg"/><Relationship Id="rId4" Type="http://schemas.openxmlformats.org/officeDocument/2006/relationships/image" Target="../media/image2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jpg"/><Relationship Id="rId4" Type="http://schemas.openxmlformats.org/officeDocument/2006/relationships/image" Target="../media/image24.png"/><Relationship Id="rId5" Type="http://schemas.openxmlformats.org/officeDocument/2006/relationships/image" Target="../media/image1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jpg"/><Relationship Id="rId4" Type="http://schemas.openxmlformats.org/officeDocument/2006/relationships/image" Target="../media/image1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jpg"/><Relationship Id="rId4" Type="http://schemas.openxmlformats.org/officeDocument/2006/relationships/image" Target="../media/image14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.jpg"/><Relationship Id="rId4" Type="http://schemas.openxmlformats.org/officeDocument/2006/relationships/image" Target="../media/image1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.jpg"/><Relationship Id="rId4" Type="http://schemas.openxmlformats.org/officeDocument/2006/relationships/image" Target="../media/image23.png"/><Relationship Id="rId5" Type="http://schemas.openxmlformats.org/officeDocument/2006/relationships/image" Target="../media/image18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.jpg"/><Relationship Id="rId4" Type="http://schemas.openxmlformats.org/officeDocument/2006/relationships/image" Target="../media/image22.png"/><Relationship Id="rId5" Type="http://schemas.openxmlformats.org/officeDocument/2006/relationships/image" Target="../media/image29.png"/><Relationship Id="rId6" Type="http://schemas.openxmlformats.org/officeDocument/2006/relationships/image" Target="../media/image25.png"/><Relationship Id="rId7" Type="http://schemas.openxmlformats.org/officeDocument/2006/relationships/image" Target="../media/image43.png"/><Relationship Id="rId8" Type="http://schemas.openxmlformats.org/officeDocument/2006/relationships/image" Target="../media/image27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.jpg"/><Relationship Id="rId4" Type="http://schemas.openxmlformats.org/officeDocument/2006/relationships/image" Target="../media/image3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.jpg"/><Relationship Id="rId4" Type="http://schemas.openxmlformats.org/officeDocument/2006/relationships/image" Target="../media/image3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.jpg"/><Relationship Id="rId4" Type="http://schemas.openxmlformats.org/officeDocument/2006/relationships/image" Target="../media/image3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.jpg"/><Relationship Id="rId4" Type="http://schemas.openxmlformats.org/officeDocument/2006/relationships/image" Target="../media/image3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.jpg"/><Relationship Id="rId4" Type="http://schemas.openxmlformats.org/officeDocument/2006/relationships/image" Target="../media/image3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.jpg"/><Relationship Id="rId4" Type="http://schemas.openxmlformats.org/officeDocument/2006/relationships/image" Target="../media/image36.png"/><Relationship Id="rId5" Type="http://schemas.openxmlformats.org/officeDocument/2006/relationships/image" Target="../media/image42.jpg"/><Relationship Id="rId6" Type="http://schemas.openxmlformats.org/officeDocument/2006/relationships/image" Target="../media/image41.jpg"/><Relationship Id="rId7" Type="http://schemas.openxmlformats.org/officeDocument/2006/relationships/image" Target="../media/image3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.jpg"/><Relationship Id="rId4" Type="http://schemas.openxmlformats.org/officeDocument/2006/relationships/image" Target="../media/image39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jpg"/><Relationship Id="rId4" Type="http://schemas.openxmlformats.org/officeDocument/2006/relationships/image" Target="../media/image1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jpg"/><Relationship Id="rId4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jpg"/><Relationship Id="rId4" Type="http://schemas.openxmlformats.org/officeDocument/2006/relationships/image" Target="../media/image32.png"/><Relationship Id="rId5" Type="http://schemas.openxmlformats.org/officeDocument/2006/relationships/image" Target="../media/image21.png"/><Relationship Id="rId6" Type="http://schemas.openxmlformats.org/officeDocument/2006/relationships/image" Target="../media/image26.png"/><Relationship Id="rId7" Type="http://schemas.openxmlformats.org/officeDocument/2006/relationships/image" Target="../media/image28.png"/><Relationship Id="rId8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jpg"/><Relationship Id="rId4" Type="http://schemas.openxmlformats.org/officeDocument/2006/relationships/image" Target="../media/image40.jpg"/><Relationship Id="rId5" Type="http://schemas.openxmlformats.org/officeDocument/2006/relationships/image" Target="../media/image8.gif"/><Relationship Id="rId6" Type="http://schemas.openxmlformats.org/officeDocument/2006/relationships/image" Target="../media/image10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jpg"/><Relationship Id="rId4" Type="http://schemas.openxmlformats.org/officeDocument/2006/relationships/image" Target="../media/image6.jpg"/><Relationship Id="rId5" Type="http://schemas.openxmlformats.org/officeDocument/2006/relationships/image" Target="../media/image5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jpg"/><Relationship Id="rId4" Type="http://schemas.openxmlformats.org/officeDocument/2006/relationships/image" Target="../media/image3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jpg"/><Relationship Id="rId4" Type="http://schemas.openxmlformats.org/officeDocument/2006/relationships/image" Target="../media/image9.png"/><Relationship Id="rId5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Shape 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95457">
            <a:off x="54229" y="2752538"/>
            <a:ext cx="3437167" cy="2006348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Shape 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466841">
            <a:off x="6066361" y="183084"/>
            <a:ext cx="2820251" cy="1699208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Shape 56"/>
          <p:cNvSpPr/>
          <p:nvPr/>
        </p:nvSpPr>
        <p:spPr>
          <a:xfrm>
            <a:off x="3008151" y="1982827"/>
            <a:ext cx="2999058" cy="484152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lt2"/>
                </a:solidFill>
                <a:latin typeface="Roboto"/>
              </a:rPr>
              <a:t>CAN &amp;&amp; LIN</a:t>
            </a:r>
          </a:p>
        </p:txBody>
      </p:sp>
      <p:sp>
        <p:nvSpPr>
          <p:cNvPr id="57" name="Shape 57"/>
          <p:cNvSpPr txBox="1"/>
          <p:nvPr/>
        </p:nvSpPr>
        <p:spPr>
          <a:xfrm>
            <a:off x="6449400" y="4372500"/>
            <a:ext cx="2694600" cy="77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Ricardo Cartaxo 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Esteves Tiago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Pedro Gomes</a:t>
            </a:r>
            <a:endParaRPr/>
          </a:p>
        </p:txBody>
      </p:sp>
      <p:pic>
        <p:nvPicPr>
          <p:cNvPr id="58" name="Shape 5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0"/>
            <a:ext cx="2194676" cy="1220325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Shape 59"/>
          <p:cNvSpPr txBox="1"/>
          <p:nvPr/>
        </p:nvSpPr>
        <p:spPr>
          <a:xfrm>
            <a:off x="-50852" y="1220325"/>
            <a:ext cx="3024300" cy="4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RWDA - BINFO - Summer semester 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/>
          <p:nvPr>
            <p:ph type="ctrTitle"/>
          </p:nvPr>
        </p:nvSpPr>
        <p:spPr>
          <a:xfrm>
            <a:off x="311700" y="471350"/>
            <a:ext cx="8520600" cy="7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600"/>
              <a:t>LIN Physical Layer</a:t>
            </a:r>
            <a:endParaRPr b="1" sz="36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600"/>
              <a:t>Quick Facts</a:t>
            </a:r>
            <a:endParaRPr i="1" sz="3600"/>
          </a:p>
        </p:txBody>
      </p:sp>
      <p:sp>
        <p:nvSpPr>
          <p:cNvPr id="135" name="Shape 135"/>
          <p:cNvSpPr txBox="1"/>
          <p:nvPr>
            <p:ph idx="1" type="subTitle"/>
          </p:nvPr>
        </p:nvSpPr>
        <p:spPr>
          <a:xfrm>
            <a:off x="311700" y="1488175"/>
            <a:ext cx="8520600" cy="33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-GB" sz="1400">
                <a:solidFill>
                  <a:srgbClr val="000000"/>
                </a:solidFill>
              </a:rPr>
              <a:t>Based on ISO 9141 (K-Line)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-GB" sz="1400">
                <a:solidFill>
                  <a:srgbClr val="000000"/>
                </a:solidFill>
              </a:rPr>
              <a:t>Master/Slave </a:t>
            </a:r>
            <a:r>
              <a:rPr lang="en-GB" sz="1400">
                <a:solidFill>
                  <a:srgbClr val="000000"/>
                </a:solidFill>
              </a:rPr>
              <a:t>Organisation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-GB" sz="1400">
                <a:solidFill>
                  <a:srgbClr val="000000"/>
                </a:solidFill>
              </a:rPr>
              <a:t>Synchronization:</a:t>
            </a:r>
            <a:endParaRPr sz="1400">
              <a:solidFill>
                <a:srgbClr val="00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-GB" sz="1400">
                <a:solidFill>
                  <a:srgbClr val="000000"/>
                </a:solidFill>
              </a:rPr>
              <a:t>Master: oscillating device</a:t>
            </a:r>
            <a:endParaRPr sz="1400">
              <a:solidFill>
                <a:srgbClr val="00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-GB" sz="1400">
                <a:solidFill>
                  <a:srgbClr val="000000"/>
                </a:solidFill>
              </a:rPr>
              <a:t>Slave(s): synchronization pulse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-GB" sz="1400">
                <a:solidFill>
                  <a:srgbClr val="000000"/>
                </a:solidFill>
              </a:rPr>
              <a:t>One Single Wire + Ground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-GB" sz="1400">
                <a:solidFill>
                  <a:srgbClr val="000000"/>
                </a:solidFill>
              </a:rPr>
              <a:t>Maximum cable length: 40m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-GB" sz="1400">
                <a:solidFill>
                  <a:srgbClr val="000000"/>
                </a:solidFill>
              </a:rPr>
              <a:t>1 - 20 kb/s max. speed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-GB" sz="1400">
                <a:solidFill>
                  <a:srgbClr val="000000"/>
                </a:solidFill>
              </a:rPr>
              <a:t>Dominant {0} / Recessive Bits {1}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-GB" sz="1400">
                <a:solidFill>
                  <a:srgbClr val="000000"/>
                </a:solidFill>
              </a:rPr>
              <a:t>Terminations: </a:t>
            </a:r>
            <a:endParaRPr sz="1400">
              <a:solidFill>
                <a:srgbClr val="00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-GB" sz="1400">
                <a:solidFill>
                  <a:srgbClr val="000000"/>
                </a:solidFill>
              </a:rPr>
              <a:t>Master 	1k𝛀</a:t>
            </a:r>
            <a:endParaRPr sz="1400">
              <a:solidFill>
                <a:srgbClr val="00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-GB" sz="1400">
                <a:solidFill>
                  <a:srgbClr val="000000"/>
                </a:solidFill>
              </a:rPr>
              <a:t>Slave		30k𝛀</a:t>
            </a:r>
            <a:endParaRPr sz="1400">
              <a:solidFill>
                <a:srgbClr val="000000"/>
              </a:solidFill>
            </a:endParaRPr>
          </a:p>
        </p:txBody>
      </p:sp>
      <p:pic>
        <p:nvPicPr>
          <p:cNvPr id="136" name="Shape 136"/>
          <p:cNvPicPr preferRelativeResize="0"/>
          <p:nvPr/>
        </p:nvPicPr>
        <p:blipFill rotWithShape="1">
          <a:blip r:embed="rId4">
            <a:alphaModFix/>
          </a:blip>
          <a:srcRect b="34006" l="0" r="0" t="0"/>
          <a:stretch/>
        </p:blipFill>
        <p:spPr>
          <a:xfrm>
            <a:off x="5128150" y="1480813"/>
            <a:ext cx="3457350" cy="1875125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Shape 137"/>
          <p:cNvSpPr txBox="1"/>
          <p:nvPr/>
        </p:nvSpPr>
        <p:spPr>
          <a:xfrm>
            <a:off x="5082750" y="3473750"/>
            <a:ext cx="3955500" cy="46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/>
              <a:t>MCU -&gt; Microcontroller Unit</a:t>
            </a:r>
            <a:endParaRPr sz="950">
              <a:highlight>
                <a:srgbClr val="FFFFFF"/>
              </a:highlight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/>
              <a:t>UART -&gt; </a:t>
            </a:r>
            <a:r>
              <a:rPr lang="en-GB" sz="1250">
                <a:uFill>
                  <a:noFill/>
                </a:uFill>
                <a:hlinkClick r:id="rId5"/>
              </a:rPr>
              <a:t>Universal asynchronous receiver-transmitter</a:t>
            </a:r>
            <a:endParaRPr sz="1250">
              <a:uFill>
                <a:noFill/>
              </a:uFill>
              <a:hlinkClick r:id="rId6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/>
          <p:nvPr>
            <p:ph type="ctrTitle"/>
          </p:nvPr>
        </p:nvSpPr>
        <p:spPr>
          <a:xfrm>
            <a:off x="311700" y="471250"/>
            <a:ext cx="8520600" cy="7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600"/>
              <a:t>LIN Physical Layer</a:t>
            </a:r>
            <a:r>
              <a:rPr lang="en-GB" sz="3600"/>
              <a:t> </a:t>
            </a:r>
            <a:br>
              <a:rPr lang="en-GB" sz="3600"/>
            </a:br>
            <a:r>
              <a:rPr i="1" lang="en-GB" sz="3600"/>
              <a:t>Transceiver</a:t>
            </a:r>
            <a:endParaRPr i="1" sz="3600"/>
          </a:p>
        </p:txBody>
      </p:sp>
      <p:sp>
        <p:nvSpPr>
          <p:cNvPr id="143" name="Shape 143"/>
          <p:cNvSpPr txBox="1"/>
          <p:nvPr>
            <p:ph idx="1" type="subTitle"/>
          </p:nvPr>
        </p:nvSpPr>
        <p:spPr>
          <a:xfrm>
            <a:off x="311700" y="1421000"/>
            <a:ext cx="8520600" cy="193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100">
                <a:solidFill>
                  <a:srgbClr val="000000"/>
                </a:solidFill>
              </a:rPr>
              <a:t>LIN-bus transceiver == mod of the transceiver used by the ISO 9141 standard</a:t>
            </a:r>
            <a:endParaRPr i="1" sz="11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000000"/>
                </a:solidFill>
              </a:rPr>
              <a:t>LIN bus operational range: 	9V - 18V. 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chemeClr val="dk1"/>
                </a:solidFill>
              </a:rPr>
              <a:t>Typically an MCU operates at 	5V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-GB" sz="1400">
                <a:solidFill>
                  <a:srgbClr val="000000"/>
                </a:solidFill>
              </a:rPr>
            </a:br>
            <a:r>
              <a:rPr lang="en-GB" sz="1400">
                <a:solidFill>
                  <a:srgbClr val="000000"/>
                </a:solidFill>
              </a:rPr>
              <a:t>Therefore, the LIN MCU I/O pins voltage levels are adjusted by a transceiver.</a:t>
            </a:r>
            <a:br>
              <a:rPr lang="en-GB" sz="1400">
                <a:solidFill>
                  <a:srgbClr val="000000"/>
                </a:solidFill>
              </a:rPr>
            </a:br>
            <a:r>
              <a:rPr lang="en-GB" sz="1400">
                <a:solidFill>
                  <a:srgbClr val="000000"/>
                </a:solidFill>
              </a:rPr>
              <a:t>	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u="sng">
                <a:solidFill>
                  <a:srgbClr val="000000"/>
                </a:solidFill>
              </a:rPr>
              <a:t>Note</a:t>
            </a:r>
            <a:r>
              <a:rPr lang="en-GB" sz="1400">
                <a:solidFill>
                  <a:srgbClr val="000000"/>
                </a:solidFill>
              </a:rPr>
              <a:t>: A node can have more than one transceiver (f.ex for: </a:t>
            </a:r>
            <a:r>
              <a:rPr lang="en-GB" sz="1400">
                <a:solidFill>
                  <a:srgbClr val="000000"/>
                </a:solidFill>
              </a:rPr>
              <a:t>multiple</a:t>
            </a:r>
            <a:r>
              <a:rPr lang="en-GB" sz="1400">
                <a:solidFill>
                  <a:srgbClr val="000000"/>
                </a:solidFill>
              </a:rPr>
              <a:t> lights)</a:t>
            </a:r>
            <a:endParaRPr sz="1400">
              <a:solidFill>
                <a:srgbClr val="000000"/>
              </a:solidFill>
            </a:endParaRPr>
          </a:p>
        </p:txBody>
      </p:sp>
      <p:pic>
        <p:nvPicPr>
          <p:cNvPr id="144" name="Shape 1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63400" y="2757646"/>
            <a:ext cx="2044675" cy="211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/>
          <p:nvPr>
            <p:ph type="ctrTitle"/>
          </p:nvPr>
        </p:nvSpPr>
        <p:spPr>
          <a:xfrm>
            <a:off x="311700" y="502875"/>
            <a:ext cx="8520600" cy="7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600"/>
              <a:t>LIN Physical Layer</a:t>
            </a:r>
            <a:endParaRPr b="1" sz="36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600"/>
              <a:t>Determination of Logic Values</a:t>
            </a:r>
            <a:endParaRPr i="1" sz="3600"/>
          </a:p>
        </p:txBody>
      </p:sp>
      <p:pic>
        <p:nvPicPr>
          <p:cNvPr id="150" name="Shape 1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391388"/>
            <a:ext cx="4331707" cy="167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Shape 1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43400" y="3288628"/>
            <a:ext cx="3848100" cy="1676400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Shape 152"/>
          <p:cNvSpPr txBox="1"/>
          <p:nvPr/>
        </p:nvSpPr>
        <p:spPr>
          <a:xfrm>
            <a:off x="6606900" y="4217375"/>
            <a:ext cx="1350300" cy="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Logical low ‘0’</a:t>
            </a:r>
            <a:endParaRPr sz="1100"/>
          </a:p>
        </p:txBody>
      </p:sp>
      <p:sp>
        <p:nvSpPr>
          <p:cNvPr id="153" name="Shape 153"/>
          <p:cNvSpPr txBox="1"/>
          <p:nvPr/>
        </p:nvSpPr>
        <p:spPr>
          <a:xfrm>
            <a:off x="6256875" y="3658250"/>
            <a:ext cx="1810200" cy="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Logical high ‘1’</a:t>
            </a:r>
            <a:endParaRPr sz="11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 txBox="1"/>
          <p:nvPr>
            <p:ph type="ctrTitle"/>
          </p:nvPr>
        </p:nvSpPr>
        <p:spPr>
          <a:xfrm>
            <a:off x="311700" y="149975"/>
            <a:ext cx="8520600" cy="63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/>
              <a:t>CAN Data transmission protocol</a:t>
            </a:r>
            <a:endParaRPr sz="3600"/>
          </a:p>
        </p:txBody>
      </p:sp>
      <p:sp>
        <p:nvSpPr>
          <p:cNvPr id="159" name="Shape 159"/>
          <p:cNvSpPr txBox="1"/>
          <p:nvPr>
            <p:ph idx="1" type="subTitle"/>
          </p:nvPr>
        </p:nvSpPr>
        <p:spPr>
          <a:xfrm>
            <a:off x="230225" y="785675"/>
            <a:ext cx="3131100" cy="35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solidFill>
                  <a:schemeClr val="dk1"/>
                </a:solidFill>
              </a:rPr>
              <a:t>Lossless bitwise arbitration :</a:t>
            </a:r>
            <a:endParaRPr sz="1800"/>
          </a:p>
        </p:txBody>
      </p:sp>
      <p:sp>
        <p:nvSpPr>
          <p:cNvPr id="160" name="Shape 160"/>
          <p:cNvSpPr/>
          <p:nvPr/>
        </p:nvSpPr>
        <p:spPr>
          <a:xfrm>
            <a:off x="311703" y="1247513"/>
            <a:ext cx="778933" cy="1219271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000000"/>
                </a:solidFill>
                <a:latin typeface="Arial"/>
              </a:rPr>
              <a:t>0</a:t>
            </a:r>
          </a:p>
        </p:txBody>
      </p:sp>
      <p:sp>
        <p:nvSpPr>
          <p:cNvPr id="161" name="Shape 161"/>
          <p:cNvSpPr/>
          <p:nvPr/>
        </p:nvSpPr>
        <p:spPr>
          <a:xfrm>
            <a:off x="480991" y="2819100"/>
            <a:ext cx="440339" cy="1199256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000000"/>
                </a:solidFill>
                <a:latin typeface="Arial"/>
              </a:rPr>
              <a:t>1</a:t>
            </a:r>
          </a:p>
        </p:txBody>
      </p:sp>
      <p:sp>
        <p:nvSpPr>
          <p:cNvPr id="162" name="Shape 162"/>
          <p:cNvSpPr txBox="1"/>
          <p:nvPr/>
        </p:nvSpPr>
        <p:spPr>
          <a:xfrm>
            <a:off x="1204713" y="1677300"/>
            <a:ext cx="1023300" cy="3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Dominant</a:t>
            </a:r>
            <a:endParaRPr/>
          </a:p>
        </p:txBody>
      </p:sp>
      <p:sp>
        <p:nvSpPr>
          <p:cNvPr id="163" name="Shape 163"/>
          <p:cNvSpPr txBox="1"/>
          <p:nvPr/>
        </p:nvSpPr>
        <p:spPr>
          <a:xfrm>
            <a:off x="1157924" y="3238875"/>
            <a:ext cx="915300" cy="3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Receiver</a:t>
            </a:r>
            <a:endParaRPr/>
          </a:p>
        </p:txBody>
      </p:sp>
      <p:sp>
        <p:nvSpPr>
          <p:cNvPr id="164" name="Shape 164"/>
          <p:cNvSpPr txBox="1"/>
          <p:nvPr/>
        </p:nvSpPr>
        <p:spPr>
          <a:xfrm>
            <a:off x="4252425" y="1015075"/>
            <a:ext cx="4120200" cy="38991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Pseudo Code:</a:t>
            </a:r>
            <a:endParaRPr sz="18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T = Transmit </a:t>
            </a:r>
            <a:endParaRPr sz="18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X,Y = All nodes on the CAN BUS</a:t>
            </a:r>
            <a:endParaRPr sz="18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C1():</a:t>
            </a:r>
            <a:endParaRPr/>
          </a:p>
          <a:p>
            <a:pPr indent="45720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If (X+Y) T 0 :</a:t>
            </a:r>
            <a:endParaRPr/>
          </a:p>
          <a:p>
            <a:pPr indent="457200" lvl="0" marL="45720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(X+Y) see 0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C2():</a:t>
            </a:r>
            <a:endParaRPr/>
          </a:p>
          <a:p>
            <a:pPr indent="45720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If (X+Y) T 1:</a:t>
            </a:r>
            <a:endParaRPr/>
          </a:p>
          <a:p>
            <a:pPr indent="457200" lvl="0" marL="45720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(X+Y) see 1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C3():</a:t>
            </a:r>
            <a:endParaRPr/>
          </a:p>
          <a:p>
            <a:pPr indent="45720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If (X T 0) &amp;&amp; (Y T 1):</a:t>
            </a:r>
            <a:endParaRPr/>
          </a:p>
          <a:p>
            <a:pPr indent="457200" lvl="0" marL="45720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(X+Y see 0) &amp;&amp; (Y stops T 1)</a:t>
            </a:r>
            <a:endParaRPr/>
          </a:p>
          <a:p>
            <a:pPr indent="45720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 txBox="1"/>
          <p:nvPr>
            <p:ph type="ctrTitle"/>
          </p:nvPr>
        </p:nvSpPr>
        <p:spPr>
          <a:xfrm>
            <a:off x="3237850" y="149975"/>
            <a:ext cx="2002800" cy="63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/>
              <a:t>Example</a:t>
            </a:r>
            <a:endParaRPr sz="3600"/>
          </a:p>
        </p:txBody>
      </p:sp>
      <p:pic>
        <p:nvPicPr>
          <p:cNvPr id="170" name="Shape 1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4075" y="1013675"/>
            <a:ext cx="8159199" cy="172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Shape 171"/>
          <p:cNvSpPr txBox="1"/>
          <p:nvPr/>
        </p:nvSpPr>
        <p:spPr>
          <a:xfrm>
            <a:off x="379375" y="4286350"/>
            <a:ext cx="4093500" cy="635700"/>
          </a:xfrm>
          <a:prstGeom prst="rect">
            <a:avLst/>
          </a:prstGeom>
          <a:solidFill>
            <a:srgbClr val="F1C232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</a:rPr>
              <a:t>15 in binary: 1111 + Padding = </a:t>
            </a:r>
            <a:r>
              <a:rPr b="1" lang="en-GB">
                <a:solidFill>
                  <a:schemeClr val="dk1"/>
                </a:solidFill>
              </a:rPr>
              <a:t>000000001111</a:t>
            </a:r>
            <a:endParaRPr b="1">
              <a:solidFill>
                <a:schemeClr val="dk1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</a:rPr>
              <a:t>16 in binary: 10000 + Padding = </a:t>
            </a:r>
            <a:r>
              <a:rPr b="1" lang="en-GB">
                <a:solidFill>
                  <a:schemeClr val="dk1"/>
                </a:solidFill>
              </a:rPr>
              <a:t>000000010000</a:t>
            </a:r>
            <a:endParaRPr b="1">
              <a:solidFill>
                <a:schemeClr val="dk1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222222"/>
              </a:solidFill>
              <a:highlight>
                <a:srgbClr val="FFFFFF"/>
              </a:highlight>
            </a:endParaRPr>
          </a:p>
        </p:txBody>
      </p:sp>
      <p:cxnSp>
        <p:nvCxnSpPr>
          <p:cNvPr id="172" name="Shape 172"/>
          <p:cNvCxnSpPr/>
          <p:nvPr/>
        </p:nvCxnSpPr>
        <p:spPr>
          <a:xfrm>
            <a:off x="7375575" y="2152675"/>
            <a:ext cx="485400" cy="9000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3" name="Shape 173"/>
          <p:cNvSpPr txBox="1"/>
          <p:nvPr/>
        </p:nvSpPr>
        <p:spPr>
          <a:xfrm>
            <a:off x="6775650" y="3123150"/>
            <a:ext cx="2276100" cy="6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STOPS &amp;&amp; Queues its message for later transmission.</a:t>
            </a:r>
            <a:endParaRPr/>
          </a:p>
        </p:txBody>
      </p:sp>
      <p:sp>
        <p:nvSpPr>
          <p:cNvPr id="174" name="Shape 174"/>
          <p:cNvSpPr/>
          <p:nvPr/>
        </p:nvSpPr>
        <p:spPr>
          <a:xfrm>
            <a:off x="1173400" y="2849650"/>
            <a:ext cx="3388200" cy="635700"/>
          </a:xfrm>
          <a:prstGeom prst="bracePair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457200" lvl="0" marL="91440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C1</a:t>
            </a:r>
            <a:endParaRPr/>
          </a:p>
        </p:txBody>
      </p:sp>
      <p:sp>
        <p:nvSpPr>
          <p:cNvPr id="175" name="Shape 175"/>
          <p:cNvSpPr/>
          <p:nvPr/>
        </p:nvSpPr>
        <p:spPr>
          <a:xfrm>
            <a:off x="4561600" y="2849650"/>
            <a:ext cx="599400" cy="635700"/>
          </a:xfrm>
          <a:prstGeom prst="bracePair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C3</a:t>
            </a:r>
            <a:endParaRPr/>
          </a:p>
        </p:txBody>
      </p:sp>
      <p:sp>
        <p:nvSpPr>
          <p:cNvPr id="176" name="Shape 176"/>
          <p:cNvSpPr/>
          <p:nvPr/>
        </p:nvSpPr>
        <p:spPr>
          <a:xfrm>
            <a:off x="4640625" y="4340650"/>
            <a:ext cx="2373300" cy="476400"/>
          </a:xfrm>
          <a:prstGeom prst="bracePair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/>
              <a:t>11 bits frame</a:t>
            </a:r>
            <a:r>
              <a:rPr lang="en-GB"/>
              <a:t> : 0 Dominant 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/>
              <a:t>29 bits frame</a:t>
            </a:r>
            <a:r>
              <a:rPr lang="en-GB"/>
              <a:t> : 1 Dominant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 txBox="1"/>
          <p:nvPr>
            <p:ph type="ctrTitle"/>
          </p:nvPr>
        </p:nvSpPr>
        <p:spPr>
          <a:xfrm>
            <a:off x="520525" y="167625"/>
            <a:ext cx="8070300" cy="63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/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/>
              <a:t>Bit Timing &amp;&amp; Synchronization  </a:t>
            </a:r>
            <a:endParaRPr sz="3600"/>
          </a:p>
        </p:txBody>
      </p:sp>
      <p:sp>
        <p:nvSpPr>
          <p:cNvPr id="182" name="Shape 182"/>
          <p:cNvSpPr txBox="1"/>
          <p:nvPr/>
        </p:nvSpPr>
        <p:spPr>
          <a:xfrm>
            <a:off x="635250" y="1014575"/>
            <a:ext cx="3026100" cy="7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 Rate : 500kbits/sec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Bit Timing :  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Shape 183"/>
          <p:cNvSpPr/>
          <p:nvPr/>
        </p:nvSpPr>
        <p:spPr>
          <a:xfrm>
            <a:off x="691075" y="1716025"/>
            <a:ext cx="2664300" cy="970500"/>
          </a:xfrm>
          <a:prstGeom prst="horizontalScroll">
            <a:avLst>
              <a:gd fmla="val 12500" name="adj"/>
            </a:avLst>
          </a:prstGeom>
          <a:solidFill>
            <a:srgbClr val="F1C23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1      Data Rate </a:t>
            </a:r>
            <a:endParaRPr sz="2400"/>
          </a:p>
        </p:txBody>
      </p:sp>
      <p:sp>
        <p:nvSpPr>
          <p:cNvPr id="184" name="Shape 184"/>
          <p:cNvSpPr/>
          <p:nvPr/>
        </p:nvSpPr>
        <p:spPr>
          <a:xfrm>
            <a:off x="1050725" y="1998025"/>
            <a:ext cx="450000" cy="379500"/>
          </a:xfrm>
          <a:prstGeom prst="mathDivide">
            <a:avLst>
              <a:gd fmla="val 23520" name="adj1"/>
              <a:gd fmla="val 5880" name="adj2"/>
              <a:gd fmla="val 11760" name="adj3"/>
            </a:avLst>
          </a:prstGeom>
          <a:solidFill>
            <a:srgbClr val="00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Shape 185"/>
          <p:cNvSpPr txBox="1"/>
          <p:nvPr/>
        </p:nvSpPr>
        <p:spPr>
          <a:xfrm>
            <a:off x="635250" y="2867300"/>
            <a:ext cx="3290700" cy="7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1 / 500kbits/sec = 2 microseconds, Which means 1 bit is sent every two </a:t>
            </a:r>
            <a:r>
              <a:rPr lang="en-GB"/>
              <a:t>microseconds</a:t>
            </a:r>
            <a:r>
              <a:rPr lang="en-GB"/>
              <a:t>.</a:t>
            </a:r>
            <a:endParaRPr/>
          </a:p>
        </p:txBody>
      </p:sp>
      <p:sp>
        <p:nvSpPr>
          <p:cNvPr id="186" name="Shape 186"/>
          <p:cNvSpPr txBox="1"/>
          <p:nvPr/>
        </p:nvSpPr>
        <p:spPr>
          <a:xfrm>
            <a:off x="4740100" y="1271275"/>
            <a:ext cx="3731400" cy="32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Synchronization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	|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	|____ Hard Sync(1)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	|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	|____ Soft Sync(2)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(1) : When all nodes are IDLE(only once)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(2) : Several times after Hard Sync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Shape 1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90775" y="1651575"/>
            <a:ext cx="4328899" cy="2795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Shape 192"/>
          <p:cNvSpPr txBox="1"/>
          <p:nvPr>
            <p:ph type="ctrTitle"/>
          </p:nvPr>
        </p:nvSpPr>
        <p:spPr>
          <a:xfrm>
            <a:off x="1482900" y="972625"/>
            <a:ext cx="5567100" cy="63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45720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/>
              <a:t>Logging Functions</a:t>
            </a:r>
            <a:endParaRPr sz="36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 txBox="1"/>
          <p:nvPr>
            <p:ph type="ctrTitle"/>
          </p:nvPr>
        </p:nvSpPr>
        <p:spPr>
          <a:xfrm>
            <a:off x="311700" y="459800"/>
            <a:ext cx="8520600" cy="7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600"/>
              <a:t>LIN Protocol &amp; Data Transmission</a:t>
            </a:r>
            <a:endParaRPr b="1" sz="36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600"/>
              <a:t>Quick Facts</a:t>
            </a:r>
            <a:endParaRPr i="1" sz="3600"/>
          </a:p>
        </p:txBody>
      </p:sp>
      <p:sp>
        <p:nvSpPr>
          <p:cNvPr id="198" name="Shape 198"/>
          <p:cNvSpPr txBox="1"/>
          <p:nvPr>
            <p:ph idx="1" type="subTitle"/>
          </p:nvPr>
        </p:nvSpPr>
        <p:spPr>
          <a:xfrm>
            <a:off x="311700" y="1488175"/>
            <a:ext cx="8520600" cy="193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-GB" sz="1400">
                <a:solidFill>
                  <a:schemeClr val="dk1"/>
                </a:solidFill>
              </a:rPr>
              <a:t>Serial, bidirectional, byte oriented communication (one byte at a time)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GB" sz="1400">
                <a:solidFill>
                  <a:schemeClr val="dk1"/>
                </a:solidFill>
              </a:rPr>
              <a:t>Files used: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-GB" sz="1400">
                <a:solidFill>
                  <a:schemeClr val="dk1"/>
                </a:solidFill>
              </a:rPr>
              <a:t>LCF File  (determines Frame Slots / Scheduling Table) 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-GB" sz="1400">
                <a:solidFill>
                  <a:schemeClr val="dk1"/>
                </a:solidFill>
              </a:rPr>
              <a:t>LDF File  (contains info on Frames and Signals)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GB" sz="1400">
                <a:solidFill>
                  <a:schemeClr val="dk1"/>
                </a:solidFill>
              </a:rPr>
              <a:t>Scheduling Table 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GB" sz="1400">
                <a:solidFill>
                  <a:schemeClr val="dk1"/>
                </a:solidFill>
              </a:rPr>
              <a:t>Master Task &amp; Slave Task(s)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GB" sz="1400">
                <a:solidFill>
                  <a:schemeClr val="dk1"/>
                </a:solidFill>
              </a:rPr>
              <a:t>Nodes communicate one at a time</a:t>
            </a:r>
            <a:endParaRPr sz="14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000000"/>
                </a:solidFill>
              </a:rPr>
              <a:t>		-&gt; </a:t>
            </a:r>
            <a:r>
              <a:rPr i="1" lang="en-GB" sz="1400">
                <a:solidFill>
                  <a:srgbClr val="000000"/>
                </a:solidFill>
              </a:rPr>
              <a:t>else</a:t>
            </a:r>
            <a:r>
              <a:rPr lang="en-GB" sz="1400">
                <a:solidFill>
                  <a:srgbClr val="000000"/>
                </a:solidFill>
              </a:rPr>
              <a:t>: collision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GB" sz="1400">
                <a:solidFill>
                  <a:schemeClr val="dk1"/>
                </a:solidFill>
              </a:rPr>
              <a:t>Method of communication: “LIN Frames”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GB" sz="1400">
                <a:solidFill>
                  <a:schemeClr val="dk1"/>
                </a:solidFill>
              </a:rPr>
              <a:t>Communication always initiated by Master Task (send Header)</a:t>
            </a:r>
            <a:endParaRPr sz="1400">
              <a:solidFill>
                <a:schemeClr val="dk1"/>
              </a:solidFill>
            </a:endParaRPr>
          </a:p>
        </p:txBody>
      </p:sp>
      <p:pic>
        <p:nvPicPr>
          <p:cNvPr id="199" name="Shape 1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67500" y="2788175"/>
            <a:ext cx="4710624" cy="2355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 txBox="1"/>
          <p:nvPr>
            <p:ph type="ctrTitle"/>
          </p:nvPr>
        </p:nvSpPr>
        <p:spPr>
          <a:xfrm>
            <a:off x="311700" y="415100"/>
            <a:ext cx="8520600" cy="7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600"/>
              <a:t>LIN Protocol &amp; Data Transmission</a:t>
            </a:r>
            <a:endParaRPr b="1" sz="36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600"/>
              <a:t>Frames</a:t>
            </a:r>
            <a:endParaRPr i="1" sz="3600"/>
          </a:p>
        </p:txBody>
      </p:sp>
      <p:sp>
        <p:nvSpPr>
          <p:cNvPr id="205" name="Shape 205"/>
          <p:cNvSpPr txBox="1"/>
          <p:nvPr>
            <p:ph idx="1" type="subTitle"/>
          </p:nvPr>
        </p:nvSpPr>
        <p:spPr>
          <a:xfrm>
            <a:off x="311700" y="1488175"/>
            <a:ext cx="8520600" cy="193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chemeClr val="dk1"/>
                </a:solidFill>
              </a:rPr>
              <a:t>A Frame is basically a message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00">
                <a:solidFill>
                  <a:schemeClr val="dk1"/>
                </a:solidFill>
              </a:rPr>
              <a:t>A Frame is sent in a Frame Slot (determined by the LCF)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chemeClr val="dk1"/>
                </a:solidFill>
              </a:rPr>
              <a:t>2 main parts: </a:t>
            </a:r>
            <a:r>
              <a:rPr lang="en-GB" sz="1400">
                <a:solidFill>
                  <a:srgbClr val="000000"/>
                </a:solidFill>
              </a:rPr>
              <a:t>Header</a:t>
            </a:r>
            <a:r>
              <a:rPr lang="en-GB" sz="1400">
                <a:solidFill>
                  <a:schemeClr val="dk1"/>
                </a:solidFill>
              </a:rPr>
              <a:t> + Response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chemeClr val="dk1"/>
                </a:solidFill>
              </a:rPr>
              <a:t>4 types of Frames:</a:t>
            </a:r>
            <a:endParaRPr sz="1400">
              <a:solidFill>
                <a:schemeClr val="dk1"/>
              </a:solidFill>
            </a:endParaRPr>
          </a:p>
          <a:p>
            <a:pPr indent="-2921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en-GB" sz="1000">
                <a:solidFill>
                  <a:schemeClr val="dk1"/>
                </a:solidFill>
              </a:rPr>
              <a:t>Unconditional </a:t>
            </a:r>
            <a:r>
              <a:rPr i="1" lang="en-GB" sz="1000">
                <a:solidFill>
                  <a:schemeClr val="dk1"/>
                </a:solidFill>
              </a:rPr>
              <a:t>(1)</a:t>
            </a:r>
            <a:endParaRPr i="1" sz="1000">
              <a:solidFill>
                <a:schemeClr val="dk1"/>
              </a:solidFill>
            </a:endParaRPr>
          </a:p>
          <a:p>
            <a:pPr indent="-2921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en-GB" sz="1000">
                <a:solidFill>
                  <a:schemeClr val="dk1"/>
                </a:solidFill>
              </a:rPr>
              <a:t>Event-</a:t>
            </a:r>
            <a:r>
              <a:rPr lang="en-GB" sz="1000">
                <a:solidFill>
                  <a:schemeClr val="dk1"/>
                </a:solidFill>
              </a:rPr>
              <a:t>Triggered</a:t>
            </a:r>
            <a:r>
              <a:rPr lang="en-GB" sz="1000">
                <a:solidFill>
                  <a:schemeClr val="dk1"/>
                </a:solidFill>
              </a:rPr>
              <a:t> </a:t>
            </a:r>
            <a:r>
              <a:rPr i="1" lang="en-GB" sz="1000">
                <a:solidFill>
                  <a:schemeClr val="dk1"/>
                </a:solidFill>
              </a:rPr>
              <a:t>(2)</a:t>
            </a:r>
            <a:endParaRPr i="1" sz="1000">
              <a:solidFill>
                <a:schemeClr val="dk1"/>
              </a:solidFill>
            </a:endParaRPr>
          </a:p>
          <a:p>
            <a:pPr indent="-2921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en-GB" sz="1000">
                <a:solidFill>
                  <a:schemeClr val="dk1"/>
                </a:solidFill>
              </a:rPr>
              <a:t>Sporadic </a:t>
            </a:r>
            <a:r>
              <a:rPr i="1" lang="en-GB" sz="1000">
                <a:solidFill>
                  <a:schemeClr val="dk1"/>
                </a:solidFill>
              </a:rPr>
              <a:t>(3)</a:t>
            </a:r>
            <a:endParaRPr i="1" sz="1000">
              <a:solidFill>
                <a:schemeClr val="dk1"/>
              </a:solidFill>
            </a:endParaRPr>
          </a:p>
          <a:p>
            <a:pPr indent="-2921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en-GB" sz="1000">
                <a:solidFill>
                  <a:schemeClr val="dk1"/>
                </a:solidFill>
              </a:rPr>
              <a:t>Diagnostic (new to LIN 2.x)</a:t>
            </a:r>
            <a:endParaRPr i="1"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</p:txBody>
      </p:sp>
      <p:pic>
        <p:nvPicPr>
          <p:cNvPr id="206" name="Shape 206"/>
          <p:cNvPicPr preferRelativeResize="0"/>
          <p:nvPr/>
        </p:nvPicPr>
        <p:blipFill rotWithShape="1">
          <a:blip r:embed="rId4">
            <a:alphaModFix/>
          </a:blip>
          <a:srcRect b="-6069" l="0" r="0" t="6069"/>
          <a:stretch/>
        </p:blipFill>
        <p:spPr>
          <a:xfrm>
            <a:off x="311700" y="3184000"/>
            <a:ext cx="4114450" cy="165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Shape 207"/>
          <p:cNvPicPr preferRelativeResize="0"/>
          <p:nvPr/>
        </p:nvPicPr>
        <p:blipFill rotWithShape="1">
          <a:blip r:embed="rId5">
            <a:alphaModFix/>
          </a:blip>
          <a:srcRect b="0" l="0" r="0" t="66045"/>
          <a:stretch/>
        </p:blipFill>
        <p:spPr>
          <a:xfrm>
            <a:off x="4644500" y="3184000"/>
            <a:ext cx="4002925" cy="1597725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Shape 208"/>
          <p:cNvSpPr txBox="1"/>
          <p:nvPr/>
        </p:nvSpPr>
        <p:spPr>
          <a:xfrm>
            <a:off x="311700" y="1207700"/>
            <a:ext cx="5527200" cy="64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u="sng"/>
              <a:t>What is a Frame?</a:t>
            </a:r>
            <a:endParaRPr b="1" u="sng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 txBox="1"/>
          <p:nvPr>
            <p:ph type="ctrTitle"/>
          </p:nvPr>
        </p:nvSpPr>
        <p:spPr>
          <a:xfrm>
            <a:off x="311700" y="415100"/>
            <a:ext cx="8520600" cy="7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600"/>
              <a:t>LIN Protocol &amp; Data Transmission</a:t>
            </a:r>
            <a:endParaRPr b="1" sz="3600"/>
          </a:p>
          <a:p>
            <a:pPr indent="45720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000"/>
              <a:t>Frames (Header) + (</a:t>
            </a:r>
            <a:r>
              <a:rPr i="1" lang="en-GB" sz="3000"/>
              <a:t>R</a:t>
            </a:r>
            <a:r>
              <a:rPr i="1" lang="en-GB" sz="3000"/>
              <a:t>esponse)</a:t>
            </a:r>
            <a:endParaRPr i="1" sz="3000"/>
          </a:p>
        </p:txBody>
      </p:sp>
      <p:sp>
        <p:nvSpPr>
          <p:cNvPr id="214" name="Shape 214"/>
          <p:cNvSpPr txBox="1"/>
          <p:nvPr>
            <p:ph idx="1" type="subTitle"/>
          </p:nvPr>
        </p:nvSpPr>
        <p:spPr>
          <a:xfrm>
            <a:off x="311700" y="1488175"/>
            <a:ext cx="8520600" cy="193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</p:txBody>
      </p:sp>
      <p:pic>
        <p:nvPicPr>
          <p:cNvPr id="215" name="Shape 2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722675"/>
            <a:ext cx="4391550" cy="81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Shape 2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2866995"/>
            <a:ext cx="4291725" cy="8132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Shape 2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1700" y="3862550"/>
            <a:ext cx="4291726" cy="9665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8" name="Shape 218"/>
          <p:cNvCxnSpPr/>
          <p:nvPr/>
        </p:nvCxnSpPr>
        <p:spPr>
          <a:xfrm flipH="1">
            <a:off x="4780275" y="1385225"/>
            <a:ext cx="45300" cy="362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19" name="Shape 2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62225" y="1793975"/>
            <a:ext cx="4018975" cy="62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Shape 22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147675" y="2743738"/>
            <a:ext cx="3648075" cy="90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 txBox="1"/>
          <p:nvPr>
            <p:ph type="ctrTitle"/>
          </p:nvPr>
        </p:nvSpPr>
        <p:spPr>
          <a:xfrm>
            <a:off x="2690850" y="235200"/>
            <a:ext cx="2223300" cy="7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Index</a:t>
            </a:r>
            <a:endParaRPr sz="4800"/>
          </a:p>
        </p:txBody>
      </p:sp>
      <p:sp>
        <p:nvSpPr>
          <p:cNvPr id="65" name="Shape 65"/>
          <p:cNvSpPr txBox="1"/>
          <p:nvPr/>
        </p:nvSpPr>
        <p:spPr>
          <a:xfrm>
            <a:off x="414650" y="1501950"/>
            <a:ext cx="34938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Introduction CAN &amp;&amp; LIN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CAN </a:t>
            </a:r>
            <a:r>
              <a:rPr lang="en-GB"/>
              <a:t>architecture</a:t>
            </a:r>
            <a:r>
              <a:rPr lang="en-GB"/>
              <a:t> 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LIN architecture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CAN Data transmission protocol 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LIN Data transmission protocol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Shape 66"/>
          <p:cNvSpPr txBox="1"/>
          <p:nvPr/>
        </p:nvSpPr>
        <p:spPr>
          <a:xfrm>
            <a:off x="4658275" y="1501950"/>
            <a:ext cx="4128900" cy="237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APIs </a:t>
            </a:r>
            <a:endParaRPr>
              <a:solidFill>
                <a:schemeClr val="dk1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Security concerns (CAN &amp;&amp; LIN)</a:t>
            </a:r>
            <a:endParaRPr>
              <a:solidFill>
                <a:schemeClr val="dk1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Conclusion</a:t>
            </a:r>
            <a:endParaRPr>
              <a:solidFill>
                <a:schemeClr val="dk1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 txBox="1"/>
          <p:nvPr>
            <p:ph type="ctrTitle"/>
          </p:nvPr>
        </p:nvSpPr>
        <p:spPr>
          <a:xfrm>
            <a:off x="311700" y="415100"/>
            <a:ext cx="8520600" cy="7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600"/>
              <a:t>LIN Protocol &amp; Data Transmission</a:t>
            </a:r>
            <a:endParaRPr b="1" sz="36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600"/>
              <a:t>Frame Types (1)</a:t>
            </a:r>
            <a:endParaRPr i="1" sz="3600"/>
          </a:p>
        </p:txBody>
      </p:sp>
      <p:sp>
        <p:nvSpPr>
          <p:cNvPr id="226" name="Shape 226"/>
          <p:cNvSpPr txBox="1"/>
          <p:nvPr>
            <p:ph idx="1" type="subTitle"/>
          </p:nvPr>
        </p:nvSpPr>
        <p:spPr>
          <a:xfrm>
            <a:off x="311700" y="1488175"/>
            <a:ext cx="8520600" cy="193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400" u="sng">
                <a:solidFill>
                  <a:schemeClr val="dk1"/>
                </a:solidFill>
              </a:rPr>
              <a:t>Unconditional</a:t>
            </a:r>
            <a:r>
              <a:rPr b="1" lang="en-GB" sz="1400" u="sng">
                <a:solidFill>
                  <a:schemeClr val="dk1"/>
                </a:solidFill>
              </a:rPr>
              <a:t> Frame(s)</a:t>
            </a:r>
            <a:endParaRPr b="1" sz="1400" u="sng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400" u="sng">
                <a:solidFill>
                  <a:schemeClr val="dk1"/>
                </a:solidFill>
              </a:rPr>
              <a:t>	</a:t>
            </a:r>
            <a:r>
              <a:rPr lang="en-GB" sz="1400">
                <a:solidFill>
                  <a:schemeClr val="dk1"/>
                </a:solidFill>
              </a:rPr>
              <a:t>“Normal type of LIN communication”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chemeClr val="dk1"/>
                </a:solidFill>
              </a:rPr>
              <a:t>	The master sends a Frame Header, then the designated node fills the Frame Response with data.</a:t>
            </a:r>
            <a:endParaRPr sz="1400">
              <a:solidFill>
                <a:schemeClr val="dk1"/>
              </a:solidFill>
            </a:endParaRPr>
          </a:p>
        </p:txBody>
      </p:sp>
      <p:pic>
        <p:nvPicPr>
          <p:cNvPr id="227" name="Shape 2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2320172"/>
            <a:ext cx="6340674" cy="2468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 txBox="1"/>
          <p:nvPr>
            <p:ph type="ctrTitle"/>
          </p:nvPr>
        </p:nvSpPr>
        <p:spPr>
          <a:xfrm>
            <a:off x="311700" y="415100"/>
            <a:ext cx="8520600" cy="7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600"/>
              <a:t>LIN Protocol &amp; Data Transmission</a:t>
            </a:r>
            <a:endParaRPr b="1" sz="36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600"/>
              <a:t>Frame Types (2)</a:t>
            </a:r>
            <a:endParaRPr i="1" sz="3600"/>
          </a:p>
        </p:txBody>
      </p:sp>
      <p:sp>
        <p:nvSpPr>
          <p:cNvPr id="233" name="Shape 233"/>
          <p:cNvSpPr txBox="1"/>
          <p:nvPr>
            <p:ph idx="1" type="subTitle"/>
          </p:nvPr>
        </p:nvSpPr>
        <p:spPr>
          <a:xfrm>
            <a:off x="311700" y="1488175"/>
            <a:ext cx="8520600" cy="193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400" u="sng">
                <a:solidFill>
                  <a:schemeClr val="dk1"/>
                </a:solidFill>
              </a:rPr>
              <a:t>Event-Triggered Frame(s)</a:t>
            </a:r>
            <a:endParaRPr b="1" sz="1400" u="sng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chemeClr val="dk1"/>
                </a:solidFill>
              </a:rPr>
              <a:t>“Increases responsivity of the LIN cluster, without using up too much bandwidth, ignoring nodes which have nothing/no changes to report.”</a:t>
            </a:r>
            <a:endParaRPr sz="1400">
              <a:solidFill>
                <a:schemeClr val="dk1"/>
              </a:solidFill>
            </a:endParaRPr>
          </a:p>
        </p:txBody>
      </p:sp>
      <p:sp>
        <p:nvSpPr>
          <p:cNvPr id="234" name="Shape 234"/>
          <p:cNvSpPr txBox="1"/>
          <p:nvPr/>
        </p:nvSpPr>
        <p:spPr>
          <a:xfrm>
            <a:off x="311700" y="2341050"/>
            <a:ext cx="3955500" cy="26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</a:pPr>
            <a:r>
              <a:rPr lang="en-GB" sz="1200"/>
              <a:t>Master asks slaves if a certain event has occurred</a:t>
            </a:r>
            <a:endParaRPr sz="1200"/>
          </a:p>
          <a:p>
            <a:pPr indent="-3048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</a:pPr>
            <a:r>
              <a:rPr lang="en-GB" sz="1200"/>
              <a:t>Witnesses publish a response</a:t>
            </a:r>
            <a:endParaRPr sz="1200"/>
          </a:p>
          <a:p>
            <a:pPr indent="-3048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</a:pPr>
            <a:r>
              <a:rPr lang="en-GB" sz="1200"/>
              <a:t>Collisions are possible - If more than one slave has detected the specified event, all respond simultaneously, resulting in a collision</a:t>
            </a:r>
            <a:endParaRPr sz="1200"/>
          </a:p>
          <a:p>
            <a:pPr indent="-3048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</a:pPr>
            <a:r>
              <a:rPr lang="en-GB" sz="1200"/>
              <a:t>Collision -&gt; MASTER reverts to unconditional frames</a:t>
            </a:r>
            <a:endParaRPr sz="1200"/>
          </a:p>
          <a:p>
            <a:pPr indent="0" lvl="0" marL="0" rtl="0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5" name="Shape 2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89550" y="2049750"/>
            <a:ext cx="4285349" cy="2986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 txBox="1"/>
          <p:nvPr>
            <p:ph type="ctrTitle"/>
          </p:nvPr>
        </p:nvSpPr>
        <p:spPr>
          <a:xfrm>
            <a:off x="311700" y="415100"/>
            <a:ext cx="8520600" cy="7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600"/>
              <a:t>LIN Protocol &amp; Data Transmission</a:t>
            </a:r>
            <a:endParaRPr b="1" sz="36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600"/>
              <a:t>Frame Types (2)</a:t>
            </a:r>
            <a:endParaRPr i="1" sz="3600"/>
          </a:p>
        </p:txBody>
      </p:sp>
      <p:sp>
        <p:nvSpPr>
          <p:cNvPr id="241" name="Shape 241"/>
          <p:cNvSpPr txBox="1"/>
          <p:nvPr>
            <p:ph idx="1" type="subTitle"/>
          </p:nvPr>
        </p:nvSpPr>
        <p:spPr>
          <a:xfrm>
            <a:off x="311700" y="1488175"/>
            <a:ext cx="8520600" cy="193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400" u="sng">
                <a:solidFill>
                  <a:schemeClr val="dk1"/>
                </a:solidFill>
              </a:rPr>
              <a:t>Event-Triggered Frame(s)</a:t>
            </a:r>
            <a:endParaRPr b="1" sz="1400" u="sng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chemeClr val="dk1"/>
                </a:solidFill>
              </a:rPr>
              <a:t>“Increases responsivity of the LIN cluster, without using up too much bandwidth, ignoring nodes which have nothing/no changes to report.”</a:t>
            </a:r>
            <a:endParaRPr sz="1400">
              <a:solidFill>
                <a:schemeClr val="dk1"/>
              </a:solidFill>
            </a:endParaRPr>
          </a:p>
        </p:txBody>
      </p:sp>
      <p:sp>
        <p:nvSpPr>
          <p:cNvPr id="242" name="Shape 242"/>
          <p:cNvSpPr txBox="1"/>
          <p:nvPr/>
        </p:nvSpPr>
        <p:spPr>
          <a:xfrm>
            <a:off x="311700" y="2341050"/>
            <a:ext cx="3955500" cy="26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</a:pPr>
            <a:r>
              <a:rPr lang="en-GB" sz="1200"/>
              <a:t>Master asks slaves if a certain event has occurred</a:t>
            </a:r>
            <a:endParaRPr sz="1200"/>
          </a:p>
          <a:p>
            <a:pPr indent="-3048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</a:pPr>
            <a:r>
              <a:rPr lang="en-GB" sz="1200"/>
              <a:t>Witnesses</a:t>
            </a:r>
            <a:r>
              <a:rPr lang="en-GB" sz="1200"/>
              <a:t> publish a response</a:t>
            </a:r>
            <a:endParaRPr sz="1200"/>
          </a:p>
          <a:p>
            <a:pPr indent="-3048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</a:pPr>
            <a:r>
              <a:rPr lang="en-GB" sz="1200"/>
              <a:t>Collisions are possible - If more than one slave has detected the specified event, all respond simultaneously, resulting in a collision</a:t>
            </a:r>
            <a:endParaRPr sz="1200"/>
          </a:p>
          <a:p>
            <a:pPr indent="-3048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</a:pPr>
            <a:r>
              <a:rPr lang="en-GB" sz="1200"/>
              <a:t>Collision -&gt; MASTER reverts to unconditional frames</a:t>
            </a:r>
            <a:endParaRPr sz="1200"/>
          </a:p>
          <a:p>
            <a:pPr indent="0" lvl="0" marL="0" rtl="0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3" name="Shape 2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66825" y="2054475"/>
            <a:ext cx="4165475" cy="3020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 txBox="1"/>
          <p:nvPr>
            <p:ph type="ctrTitle"/>
          </p:nvPr>
        </p:nvSpPr>
        <p:spPr>
          <a:xfrm>
            <a:off x="311700" y="415100"/>
            <a:ext cx="8520600" cy="7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600"/>
              <a:t>LIN Protocol &amp; Data Transmission</a:t>
            </a:r>
            <a:endParaRPr b="1" sz="36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600"/>
              <a:t>Frame Types (2)</a:t>
            </a:r>
            <a:endParaRPr i="1" sz="3600"/>
          </a:p>
        </p:txBody>
      </p:sp>
      <p:sp>
        <p:nvSpPr>
          <p:cNvPr id="249" name="Shape 249"/>
          <p:cNvSpPr txBox="1"/>
          <p:nvPr>
            <p:ph idx="1" type="subTitle"/>
          </p:nvPr>
        </p:nvSpPr>
        <p:spPr>
          <a:xfrm>
            <a:off x="311700" y="1488175"/>
            <a:ext cx="8520600" cy="193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400" u="sng">
                <a:solidFill>
                  <a:schemeClr val="dk1"/>
                </a:solidFill>
              </a:rPr>
              <a:t>Event-Triggered Frame(s)</a:t>
            </a:r>
            <a:endParaRPr b="1" sz="1400" u="sng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chemeClr val="dk1"/>
                </a:solidFill>
              </a:rPr>
              <a:t>“Increases responsivity of the LIN cluster, without using up too much bandwidth, ignoring nodes which have nothing/no changes to report.”</a:t>
            </a:r>
            <a:endParaRPr sz="1400">
              <a:solidFill>
                <a:schemeClr val="dk1"/>
              </a:solidFill>
            </a:endParaRPr>
          </a:p>
        </p:txBody>
      </p:sp>
      <p:pic>
        <p:nvPicPr>
          <p:cNvPr id="250" name="Shape 250"/>
          <p:cNvPicPr preferRelativeResize="0"/>
          <p:nvPr/>
        </p:nvPicPr>
        <p:blipFill rotWithShape="1">
          <a:blip r:embed="rId4">
            <a:alphaModFix/>
          </a:blip>
          <a:srcRect b="27891" l="0" r="0" t="0"/>
          <a:stretch/>
        </p:blipFill>
        <p:spPr>
          <a:xfrm>
            <a:off x="408750" y="2282501"/>
            <a:ext cx="5025926" cy="27507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Shape 251"/>
          <p:cNvPicPr preferRelativeResize="0"/>
          <p:nvPr/>
        </p:nvPicPr>
        <p:blipFill rotWithShape="1">
          <a:blip r:embed="rId4">
            <a:alphaModFix/>
          </a:blip>
          <a:srcRect b="8304" l="5323" r="12270" t="72001"/>
          <a:stretch/>
        </p:blipFill>
        <p:spPr>
          <a:xfrm>
            <a:off x="3428750" y="2282500"/>
            <a:ext cx="4658525" cy="844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 txBox="1"/>
          <p:nvPr>
            <p:ph type="ctrTitle"/>
          </p:nvPr>
        </p:nvSpPr>
        <p:spPr>
          <a:xfrm>
            <a:off x="311700" y="415100"/>
            <a:ext cx="8520600" cy="7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600"/>
              <a:t>LIN Protocol &amp; Data Transmission</a:t>
            </a:r>
            <a:endParaRPr b="1" sz="36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600"/>
              <a:t>Frame Types (3)</a:t>
            </a:r>
            <a:endParaRPr i="1" sz="3600"/>
          </a:p>
        </p:txBody>
      </p:sp>
      <p:sp>
        <p:nvSpPr>
          <p:cNvPr id="257" name="Shape 257"/>
          <p:cNvSpPr txBox="1"/>
          <p:nvPr>
            <p:ph idx="1" type="subTitle"/>
          </p:nvPr>
        </p:nvSpPr>
        <p:spPr>
          <a:xfrm>
            <a:off x="311700" y="1488175"/>
            <a:ext cx="8520600" cy="193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400" u="sng">
                <a:solidFill>
                  <a:schemeClr val="dk1"/>
                </a:solidFill>
              </a:rPr>
              <a:t>Sporadic</a:t>
            </a:r>
            <a:r>
              <a:rPr b="1" lang="en-GB" sz="1400" u="sng">
                <a:solidFill>
                  <a:schemeClr val="dk1"/>
                </a:solidFill>
              </a:rPr>
              <a:t> Frame(s)</a:t>
            </a:r>
            <a:endParaRPr sz="1400"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000000"/>
                </a:solidFill>
              </a:rPr>
              <a:t>Sent by Master when it is know that a slave has updated data</a:t>
            </a:r>
            <a:endParaRPr sz="1400">
              <a:solidFill>
                <a:srgbClr val="000000"/>
              </a:solidFill>
            </a:endParaRPr>
          </a:p>
        </p:txBody>
      </p:sp>
      <p:pic>
        <p:nvPicPr>
          <p:cNvPr id="258" name="Shape 258"/>
          <p:cNvPicPr preferRelativeResize="0"/>
          <p:nvPr/>
        </p:nvPicPr>
        <p:blipFill rotWithShape="1">
          <a:blip r:embed="rId4">
            <a:alphaModFix/>
          </a:blip>
          <a:srcRect b="0" l="0" r="0" t="49627"/>
          <a:stretch/>
        </p:blipFill>
        <p:spPr>
          <a:xfrm>
            <a:off x="311700" y="2461900"/>
            <a:ext cx="7158249" cy="2590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 txBox="1"/>
          <p:nvPr>
            <p:ph type="ctrTitle"/>
          </p:nvPr>
        </p:nvSpPr>
        <p:spPr>
          <a:xfrm>
            <a:off x="485225" y="185275"/>
            <a:ext cx="8070300" cy="63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/>
              <a:t>APIs</a:t>
            </a:r>
            <a:endParaRPr sz="3600"/>
          </a:p>
        </p:txBody>
      </p:sp>
      <p:sp>
        <p:nvSpPr>
          <p:cNvPr id="264" name="Shape 264"/>
          <p:cNvSpPr txBox="1"/>
          <p:nvPr/>
        </p:nvSpPr>
        <p:spPr>
          <a:xfrm>
            <a:off x="485225" y="657300"/>
            <a:ext cx="5258100" cy="42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chemeClr val="dk1"/>
                </a:solidFill>
              </a:rPr>
              <a:t>C/ C++/ C#  : </a:t>
            </a:r>
            <a:endParaRPr b="1">
              <a:solidFill>
                <a:schemeClr val="dk1"/>
              </a:solidFill>
            </a:endParaRPr>
          </a:p>
          <a:p>
            <a:pPr indent="0" lvl="0" marL="0" rtl="0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</a:rPr>
              <a:t>CAN_BUS_Shield</a:t>
            </a:r>
            <a:r>
              <a:rPr lang="en-GB" sz="1200">
                <a:solidFill>
                  <a:schemeClr val="dk1"/>
                </a:solidFill>
              </a:rPr>
              <a:t> : open source project : </a:t>
            </a:r>
            <a:endParaRPr sz="1350">
              <a:solidFill>
                <a:schemeClr val="dk1"/>
              </a:solidFill>
            </a:endParaRPr>
          </a:p>
          <a:p>
            <a:pPr indent="0" lvl="0" marL="0" rtl="0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100">
                <a:solidFill>
                  <a:schemeClr val="dk1"/>
                </a:solidFill>
              </a:rPr>
              <a:t>CheersLights</a:t>
            </a:r>
            <a:r>
              <a:rPr lang="en-GB" sz="1100">
                <a:solidFill>
                  <a:schemeClr val="dk1"/>
                </a:solidFill>
              </a:rPr>
              <a:t> : open source project : </a:t>
            </a:r>
            <a:endParaRPr sz="1100">
              <a:solidFill>
                <a:schemeClr val="dk1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chemeClr val="dk1"/>
                </a:solidFill>
              </a:rPr>
              <a:t>CANopen API</a:t>
            </a:r>
            <a:r>
              <a:rPr lang="en-GB" sz="1100">
                <a:solidFill>
                  <a:schemeClr val="dk1"/>
                </a:solidFill>
              </a:rPr>
              <a:t> : not open source : need to pay:</a:t>
            </a:r>
            <a:endParaRPr sz="1100">
              <a:solidFill>
                <a:schemeClr val="dk1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</a:rPr>
              <a:t>Python :</a:t>
            </a:r>
            <a:endParaRPr b="1">
              <a:solidFill>
                <a:schemeClr val="dk1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chemeClr val="dk1"/>
                </a:solidFill>
              </a:rPr>
              <a:t>Python-CAN</a:t>
            </a:r>
            <a:r>
              <a:rPr lang="en-GB" sz="1100">
                <a:solidFill>
                  <a:schemeClr val="dk1"/>
                </a:solidFill>
              </a:rPr>
              <a:t> : Open Source + Easy to use + Very active + Good Documentation</a:t>
            </a:r>
            <a:endParaRPr sz="1100">
              <a:solidFill>
                <a:schemeClr val="dk1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chemeClr val="dk1"/>
                </a:solidFill>
              </a:rPr>
              <a:t>CanTools</a:t>
            </a:r>
            <a:r>
              <a:rPr lang="en-GB" sz="1100">
                <a:solidFill>
                  <a:schemeClr val="dk1"/>
                </a:solidFill>
              </a:rPr>
              <a:t> : Open Source ; </a:t>
            </a:r>
            <a:r>
              <a:rPr b="1" lang="en-GB" sz="1100">
                <a:solidFill>
                  <a:schemeClr val="dk1"/>
                </a:solidFill>
              </a:rPr>
              <a:t>CANard </a:t>
            </a:r>
            <a:r>
              <a:rPr lang="en-GB" sz="1100">
                <a:solidFill>
                  <a:schemeClr val="dk1"/>
                </a:solidFill>
              </a:rPr>
              <a:t>: Open source + Good documentation</a:t>
            </a:r>
            <a:endParaRPr sz="1100">
              <a:solidFill>
                <a:schemeClr val="dk1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</a:rPr>
              <a:t>Swift :</a:t>
            </a:r>
            <a:endParaRPr b="1">
              <a:solidFill>
                <a:schemeClr val="dk1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chemeClr val="dk1"/>
                </a:solidFill>
              </a:rPr>
              <a:t>I2C</a:t>
            </a:r>
            <a:r>
              <a:rPr lang="en-GB" sz="1100">
                <a:solidFill>
                  <a:schemeClr val="dk1"/>
                </a:solidFill>
              </a:rPr>
              <a:t> : Not for CAN. </a:t>
            </a:r>
            <a:endParaRPr sz="1100">
              <a:solidFill>
                <a:schemeClr val="dk1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</a:rPr>
              <a:t>Java :</a:t>
            </a:r>
            <a:endParaRPr b="1">
              <a:solidFill>
                <a:schemeClr val="dk1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chemeClr val="dk1"/>
                </a:solidFill>
              </a:rPr>
              <a:t>LibSock-CAN-Java</a:t>
            </a:r>
            <a:endParaRPr b="1" sz="1100">
              <a:solidFill>
                <a:schemeClr val="dk1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chemeClr val="dk1"/>
                </a:solidFill>
              </a:rPr>
              <a:t>CANmonitor</a:t>
            </a:r>
            <a:endParaRPr b="1" sz="1100">
              <a:solidFill>
                <a:schemeClr val="dk1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100">
                <a:solidFill>
                  <a:schemeClr val="dk1"/>
                </a:solidFill>
              </a:rPr>
              <a:t>CANClient</a:t>
            </a:r>
            <a:endParaRPr b="1" sz="1100">
              <a:solidFill>
                <a:schemeClr val="dk1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5" name="Shape 2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58275" y="657300"/>
            <a:ext cx="1155851" cy="107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Shape 2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27000" y="2050025"/>
            <a:ext cx="1722124" cy="887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Shape 26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70375" y="3028000"/>
            <a:ext cx="1155850" cy="84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Shape 26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940950" y="4111275"/>
            <a:ext cx="1155849" cy="94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 txBox="1"/>
          <p:nvPr>
            <p:ph type="ctrTitle"/>
          </p:nvPr>
        </p:nvSpPr>
        <p:spPr>
          <a:xfrm>
            <a:off x="2382075" y="114725"/>
            <a:ext cx="4190700" cy="670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/>
              <a:t>Security Concerns</a:t>
            </a:r>
            <a:endParaRPr sz="3600"/>
          </a:p>
        </p:txBody>
      </p:sp>
      <p:sp>
        <p:nvSpPr>
          <p:cNvPr id="274" name="Shape 274"/>
          <p:cNvSpPr txBox="1"/>
          <p:nvPr/>
        </p:nvSpPr>
        <p:spPr>
          <a:xfrm>
            <a:off x="273500" y="785525"/>
            <a:ext cx="4605300" cy="39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!!DAMN vulnerable!!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|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|__&gt; Does not support any </a:t>
            </a:r>
            <a:r>
              <a:rPr lang="en-GB"/>
              <a:t>security</a:t>
            </a:r>
            <a:r>
              <a:rPr lang="en-GB"/>
              <a:t> features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|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|__&gt; No Encryption 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Why ? </a:t>
            </a:r>
            <a:endParaRPr/>
          </a:p>
          <a:p>
            <a: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Complexity</a:t>
            </a:r>
            <a:endParaRPr/>
          </a:p>
          <a:p>
            <a: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Cost</a:t>
            </a:r>
            <a:endParaRPr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CAN ID 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Attack ? : 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USB -&gt; Del Logs -&gt; DoS Attack !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Reverse engineer firmware -&gt; malicious firmware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Protection ?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-&gt;Layered defense in depth.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-&gt;Separate Crucial Buses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Shape 275"/>
          <p:cNvSpPr txBox="1"/>
          <p:nvPr/>
        </p:nvSpPr>
        <p:spPr>
          <a:xfrm>
            <a:off x="4838450" y="1149125"/>
            <a:ext cx="4373700" cy="32709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DoS_Example.py (Black Hat Asia 2015, by Eric Evenchick)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from canard import can 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from canard.hw import cantact 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666666"/>
                </a:solidFill>
              </a:rPr>
              <a:t># create and start device</a:t>
            </a:r>
            <a:r>
              <a:rPr lang="en-GB"/>
              <a:t> 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dev =cantact.CantactDev('/dev/cu.usbmodem14514') dev.start() 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666666"/>
                </a:solidFill>
              </a:rPr>
              <a:t># create our payload frame</a:t>
            </a:r>
            <a:r>
              <a:rPr lang="en-GB"/>
              <a:t> 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frame = can.Frame(id=0) frame.dlc = 8 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999999"/>
                </a:solidFill>
              </a:rPr>
              <a:t># spam! </a:t>
            </a:r>
            <a:endParaRPr>
              <a:solidFill>
                <a:srgbClr val="999999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while True: </a:t>
            </a:r>
            <a:endParaRPr/>
          </a:p>
          <a:p>
            <a:pPr indent="45720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dev.send(frame)</a:t>
            </a:r>
            <a:endParaRPr/>
          </a:p>
        </p:txBody>
      </p:sp>
      <p:pic>
        <p:nvPicPr>
          <p:cNvPr id="276" name="Shape 2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995444">
            <a:off x="7784695" y="243879"/>
            <a:ext cx="1014186" cy="7512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 txBox="1"/>
          <p:nvPr>
            <p:ph type="ctrTitle"/>
          </p:nvPr>
        </p:nvSpPr>
        <p:spPr>
          <a:xfrm>
            <a:off x="311700" y="1723500"/>
            <a:ext cx="8520600" cy="169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600"/>
              <a:t>Questions?</a:t>
            </a:r>
            <a:endParaRPr sz="9600"/>
          </a:p>
        </p:txBody>
      </p:sp>
      <p:sp>
        <p:nvSpPr>
          <p:cNvPr id="282" name="Shape 28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 txBox="1"/>
          <p:nvPr>
            <p:ph type="ctrTitle"/>
          </p:nvPr>
        </p:nvSpPr>
        <p:spPr>
          <a:xfrm>
            <a:off x="311700" y="142950"/>
            <a:ext cx="8520600" cy="62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/>
              <a:t>Ressources:</a:t>
            </a:r>
            <a:endParaRPr sz="3600"/>
          </a:p>
        </p:txBody>
      </p:sp>
      <p:sp>
        <p:nvSpPr>
          <p:cNvPr id="288" name="Shape 288"/>
          <p:cNvSpPr txBox="1"/>
          <p:nvPr>
            <p:ph idx="1" type="subTitle"/>
          </p:nvPr>
        </p:nvSpPr>
        <p:spPr>
          <a:xfrm>
            <a:off x="413375" y="669475"/>
            <a:ext cx="8520600" cy="3314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rgbClr val="000000"/>
                </a:solidFill>
              </a:rPr>
              <a:t>http://esd.cs.ucr.edu/webres/can20.pdf https://www.br-automation.com/en/products/networks-and-fieldbus-modules/can-bus/lossless-bit-wise-bus-arbitration/</a:t>
            </a:r>
            <a:endParaRPr b="1" sz="11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rgbClr val="000000"/>
                </a:solidFill>
              </a:rPr>
              <a:t>https://security.stackexchange.com/questions/88724/is-there-any-protection-against-malicious-devices-on-a-can-bus</a:t>
            </a:r>
            <a:endParaRPr b="1" sz="11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rgbClr val="000000"/>
                </a:solidFill>
              </a:rPr>
              <a:t>https://www.youtube.com/watch?v=8_c3VxBiW-E</a:t>
            </a:r>
            <a:endParaRPr b="1" sz="11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100">
                <a:solidFill>
                  <a:schemeClr val="dk1"/>
                </a:solidFill>
              </a:rPr>
              <a:t>https://www.can-cia.org/can-knowledge/can/can-history/</a:t>
            </a:r>
            <a:endParaRPr b="1" sz="12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chemeClr val="dk1"/>
                </a:solidFill>
              </a:rPr>
              <a:t>http://www.ni.com/white-paper/2732/en/</a:t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chemeClr val="dk1"/>
                </a:solidFill>
              </a:rPr>
              <a:t>http://www.ti.com/lit/an/sloa101b/sloa101b.pdf</a:t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chemeClr val="dk1"/>
                </a:solidFill>
              </a:rPr>
              <a:t>http://canbuskits.com/what.php</a:t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chemeClr val="dk1"/>
                </a:solidFill>
              </a:rPr>
              <a:t>http://www.techzibits.com/about-techzibits/hi-tech-industries/automotive-electronics/</a:t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chemeClr val="dk1"/>
                </a:solidFill>
              </a:rPr>
              <a:t>https://www.nxp.com</a:t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chemeClr val="dk1"/>
                </a:solidFill>
              </a:rPr>
              <a:t>https://www.infineon.com</a:t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100">
                <a:solidFill>
                  <a:schemeClr val="dk1"/>
                </a:solidFill>
              </a:rPr>
              <a:t>http://www.axiomatic.com/whatiscan.pdf</a:t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rgbClr val="000000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/>
          <p:nvPr>
            <p:ph type="title"/>
          </p:nvPr>
        </p:nvSpPr>
        <p:spPr>
          <a:xfrm>
            <a:off x="311825" y="0"/>
            <a:ext cx="8520600" cy="64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600"/>
              <a:t>History</a:t>
            </a:r>
            <a:endParaRPr b="1" sz="3600"/>
          </a:p>
        </p:txBody>
      </p:sp>
      <p:sp>
        <p:nvSpPr>
          <p:cNvPr id="72" name="Shape 72"/>
          <p:cNvSpPr txBox="1"/>
          <p:nvPr>
            <p:ph idx="1" type="body"/>
          </p:nvPr>
        </p:nvSpPr>
        <p:spPr>
          <a:xfrm>
            <a:off x="311700" y="1432825"/>
            <a:ext cx="8520600" cy="313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-GB">
                <a:solidFill>
                  <a:schemeClr val="dk1"/>
                </a:solidFill>
              </a:rPr>
              <a:t>Stands for "Controller Area Network"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>
                <a:solidFill>
                  <a:schemeClr val="dk1"/>
                </a:solidFill>
              </a:rPr>
              <a:t>Almost every new car has at least one CAN network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>
                <a:solidFill>
                  <a:schemeClr val="dk1"/>
                </a:solidFill>
              </a:rPr>
              <a:t>Developed</a:t>
            </a:r>
            <a:r>
              <a:rPr lang="en-GB">
                <a:solidFill>
                  <a:schemeClr val="dk1"/>
                </a:solidFill>
              </a:rPr>
              <a:t> by Robert </a:t>
            </a:r>
            <a:r>
              <a:rPr lang="en-GB">
                <a:solidFill>
                  <a:schemeClr val="dk1"/>
                </a:solidFill>
              </a:rPr>
              <a:t>Bosch</a:t>
            </a:r>
            <a:r>
              <a:rPr lang="en-GB">
                <a:solidFill>
                  <a:schemeClr val="dk1"/>
                </a:solidFill>
              </a:rPr>
              <a:t> GmbH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>
                <a:solidFill>
                  <a:schemeClr val="dk1"/>
                </a:solidFill>
              </a:rPr>
              <a:t>Developpement started in 1983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>
                <a:solidFill>
                  <a:schemeClr val="dk1"/>
                </a:solidFill>
              </a:rPr>
              <a:t>ISO 11898 standard was published in 1993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73" name="Shape 73"/>
          <p:cNvSpPr txBox="1"/>
          <p:nvPr/>
        </p:nvSpPr>
        <p:spPr>
          <a:xfrm>
            <a:off x="311825" y="649500"/>
            <a:ext cx="85206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600"/>
              <a:t>CAN-bus</a:t>
            </a:r>
            <a:endParaRPr i="1" sz="3600"/>
          </a:p>
        </p:txBody>
      </p:sp>
      <p:pic>
        <p:nvPicPr>
          <p:cNvPr id="74" name="Shape 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11675" y="1205500"/>
            <a:ext cx="2432326" cy="2380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/>
          <p:nvPr>
            <p:ph type="title"/>
          </p:nvPr>
        </p:nvSpPr>
        <p:spPr>
          <a:xfrm>
            <a:off x="311825" y="0"/>
            <a:ext cx="8520600" cy="64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600"/>
              <a:t>History</a:t>
            </a:r>
            <a:endParaRPr b="1" sz="3600"/>
          </a:p>
        </p:txBody>
      </p:sp>
      <p:sp>
        <p:nvSpPr>
          <p:cNvPr id="80" name="Shape 80"/>
          <p:cNvSpPr txBox="1"/>
          <p:nvPr>
            <p:ph idx="1" type="body"/>
          </p:nvPr>
        </p:nvSpPr>
        <p:spPr>
          <a:xfrm>
            <a:off x="311700" y="1432825"/>
            <a:ext cx="8520600" cy="313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No other network protocol could </a:t>
            </a:r>
            <a:r>
              <a:rPr lang="en-GB">
                <a:solidFill>
                  <a:schemeClr val="dk1"/>
                </a:solidFill>
              </a:rPr>
              <a:t>fulfill</a:t>
            </a:r>
            <a:r>
              <a:rPr lang="en-GB">
                <a:solidFill>
                  <a:schemeClr val="dk1"/>
                </a:solidFill>
              </a:rPr>
              <a:t> the requirements of automotive engineers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>
                <a:solidFill>
                  <a:schemeClr val="dk1"/>
                </a:solidFill>
              </a:rPr>
              <a:t>high-integrity serial bus system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>
                <a:solidFill>
                  <a:schemeClr val="dk1"/>
                </a:solidFill>
              </a:rPr>
              <a:t>networking in a real-time performance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>
                <a:solidFill>
                  <a:schemeClr val="dk1"/>
                </a:solidFill>
              </a:rPr>
              <a:t>low weight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>
                <a:solidFill>
                  <a:schemeClr val="dk1"/>
                </a:solidFill>
              </a:rPr>
              <a:t>low cost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>
                <a:solidFill>
                  <a:schemeClr val="dk1"/>
                </a:solidFill>
              </a:rPr>
              <a:t>high-bandwidth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81" name="Shape 81"/>
          <p:cNvSpPr txBox="1"/>
          <p:nvPr/>
        </p:nvSpPr>
        <p:spPr>
          <a:xfrm>
            <a:off x="311825" y="649500"/>
            <a:ext cx="85206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600"/>
              <a:t>Why was the new protocol needed?</a:t>
            </a:r>
            <a:endParaRPr i="1" sz="3600"/>
          </a:p>
        </p:txBody>
      </p:sp>
      <p:pic>
        <p:nvPicPr>
          <p:cNvPr id="82" name="Shape 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79525" y="2688151"/>
            <a:ext cx="6164475" cy="245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/>
          <p:nvPr>
            <p:ph type="title"/>
          </p:nvPr>
        </p:nvSpPr>
        <p:spPr>
          <a:xfrm>
            <a:off x="311825" y="0"/>
            <a:ext cx="8520600" cy="64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600"/>
              <a:t>History</a:t>
            </a:r>
            <a:endParaRPr b="1" sz="3600"/>
          </a:p>
        </p:txBody>
      </p:sp>
      <p:sp>
        <p:nvSpPr>
          <p:cNvPr id="88" name="Shape 88"/>
          <p:cNvSpPr txBox="1"/>
          <p:nvPr>
            <p:ph idx="1" type="body"/>
          </p:nvPr>
        </p:nvSpPr>
        <p:spPr>
          <a:xfrm>
            <a:off x="311700" y="1432825"/>
            <a:ext cx="8520600" cy="313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-GB">
                <a:solidFill>
                  <a:schemeClr val="dk1"/>
                </a:solidFill>
              </a:rPr>
              <a:t>Stands for "Local Interconnect Network"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>
                <a:solidFill>
                  <a:schemeClr val="dk1"/>
                </a:solidFill>
              </a:rPr>
              <a:t>LIN consortium was set up by five car manufacturers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>
                <a:solidFill>
                  <a:schemeClr val="dk1"/>
                </a:solidFill>
              </a:rPr>
              <a:t>Developpement started in 1990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>
                <a:solidFill>
                  <a:schemeClr val="dk1"/>
                </a:solidFill>
              </a:rPr>
              <a:t>LIN 2.0 was introduced in 2003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89" name="Shape 89"/>
          <p:cNvSpPr txBox="1"/>
          <p:nvPr/>
        </p:nvSpPr>
        <p:spPr>
          <a:xfrm>
            <a:off x="311825" y="649500"/>
            <a:ext cx="85206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600"/>
              <a:t>LIN</a:t>
            </a:r>
            <a:r>
              <a:rPr i="1" lang="en-GB" sz="3600"/>
              <a:t>-bus</a:t>
            </a:r>
            <a:endParaRPr i="1" sz="3600"/>
          </a:p>
        </p:txBody>
      </p:sp>
      <p:pic>
        <p:nvPicPr>
          <p:cNvPr id="90" name="Shape 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74625" y="1379700"/>
            <a:ext cx="2157926" cy="121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Shape 9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19825" y="2286975"/>
            <a:ext cx="1675576" cy="1675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Shape 9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83675" y="3005625"/>
            <a:ext cx="3412075" cy="191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Shape 9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923961" y="3224200"/>
            <a:ext cx="2822040" cy="158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Shape 9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88050" y="3224200"/>
            <a:ext cx="1919299" cy="1919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/>
          <p:nvPr>
            <p:ph type="title"/>
          </p:nvPr>
        </p:nvSpPr>
        <p:spPr>
          <a:xfrm>
            <a:off x="311825" y="0"/>
            <a:ext cx="8520600" cy="64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600"/>
              <a:t>History</a:t>
            </a:r>
            <a:endParaRPr b="1" sz="3600"/>
          </a:p>
        </p:txBody>
      </p:sp>
      <p:sp>
        <p:nvSpPr>
          <p:cNvPr id="100" name="Shape 100"/>
          <p:cNvSpPr txBox="1"/>
          <p:nvPr>
            <p:ph idx="1" type="body"/>
          </p:nvPr>
        </p:nvSpPr>
        <p:spPr>
          <a:xfrm>
            <a:off x="311700" y="1921350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>
                <a:solidFill>
                  <a:schemeClr val="dk1"/>
                </a:solidFill>
              </a:rPr>
              <a:t>CAN's costs adds up with number of </a:t>
            </a:r>
            <a:r>
              <a:rPr lang="en-GB">
                <a:solidFill>
                  <a:schemeClr val="dk1"/>
                </a:solidFill>
              </a:rPr>
              <a:t>electronic</a:t>
            </a:r>
            <a:r>
              <a:rPr lang="en-GB">
                <a:solidFill>
                  <a:schemeClr val="dk1"/>
                </a:solidFill>
              </a:rPr>
              <a:t> systems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>
                <a:solidFill>
                  <a:schemeClr val="dk1"/>
                </a:solidFill>
              </a:rPr>
              <a:t>not every system needs the benefits of CAN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>
                <a:solidFill>
                  <a:schemeClr val="dk1"/>
                </a:solidFill>
              </a:rPr>
              <a:t>LIN aimed at tackling compatibility issues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01" name="Shape 101"/>
          <p:cNvSpPr txBox="1"/>
          <p:nvPr/>
        </p:nvSpPr>
        <p:spPr>
          <a:xfrm>
            <a:off x="311825" y="649500"/>
            <a:ext cx="85206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600"/>
              <a:t>Why was LIN needed?</a:t>
            </a:r>
            <a:endParaRPr i="1" sz="3600"/>
          </a:p>
        </p:txBody>
      </p:sp>
      <p:pic>
        <p:nvPicPr>
          <p:cNvPr id="102" name="Shape 1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33674" y="1575450"/>
            <a:ext cx="1898750" cy="223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Shape 10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19700" y="3888475"/>
            <a:ext cx="1466850" cy="87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Shape 10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92700" y="3443725"/>
            <a:ext cx="1123950" cy="87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/>
          <p:nvPr>
            <p:ph type="title"/>
          </p:nvPr>
        </p:nvSpPr>
        <p:spPr>
          <a:xfrm>
            <a:off x="311825" y="0"/>
            <a:ext cx="8520600" cy="64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600"/>
              <a:t>CAN Architecture</a:t>
            </a:r>
            <a:endParaRPr b="1" sz="3600"/>
          </a:p>
        </p:txBody>
      </p:sp>
      <p:sp>
        <p:nvSpPr>
          <p:cNvPr id="110" name="Shape 110"/>
          <p:cNvSpPr txBox="1"/>
          <p:nvPr/>
        </p:nvSpPr>
        <p:spPr>
          <a:xfrm>
            <a:off x="311825" y="649500"/>
            <a:ext cx="85206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600"/>
              <a:t>Wiring</a:t>
            </a:r>
            <a:endParaRPr i="1" sz="3600"/>
          </a:p>
        </p:txBody>
      </p:sp>
      <p:pic>
        <p:nvPicPr>
          <p:cNvPr id="111" name="Shape 1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742275"/>
            <a:ext cx="4481595" cy="340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Shape 1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62375" y="1742273"/>
            <a:ext cx="4481625" cy="34012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 txBox="1"/>
          <p:nvPr>
            <p:ph type="title"/>
          </p:nvPr>
        </p:nvSpPr>
        <p:spPr>
          <a:xfrm>
            <a:off x="311825" y="0"/>
            <a:ext cx="8520600" cy="64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600"/>
              <a:t>CAN Architecture</a:t>
            </a:r>
            <a:endParaRPr b="1" sz="3600"/>
          </a:p>
        </p:txBody>
      </p:sp>
      <p:sp>
        <p:nvSpPr>
          <p:cNvPr id="118" name="Shape 118"/>
          <p:cNvSpPr txBox="1"/>
          <p:nvPr>
            <p:ph idx="1" type="body"/>
          </p:nvPr>
        </p:nvSpPr>
        <p:spPr>
          <a:xfrm>
            <a:off x="311825" y="1379700"/>
            <a:ext cx="3897300" cy="352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>
                <a:solidFill>
                  <a:schemeClr val="dk1"/>
                </a:solidFill>
              </a:rPr>
              <a:t>Application Layer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-GB">
                <a:solidFill>
                  <a:schemeClr val="dk1"/>
                </a:solidFill>
              </a:rPr>
              <a:t>Microcontroller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-GB">
                <a:solidFill>
                  <a:schemeClr val="dk1"/>
                </a:solidFill>
              </a:rPr>
              <a:t>Processes and requests data from the network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>
                <a:solidFill>
                  <a:schemeClr val="dk1"/>
                </a:solidFill>
              </a:rPr>
              <a:t>Data-Link Layer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-GB">
                <a:solidFill>
                  <a:schemeClr val="dk1"/>
                </a:solidFill>
              </a:rPr>
              <a:t>CAN controller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-GB">
                <a:solidFill>
                  <a:schemeClr val="dk1"/>
                </a:solidFill>
              </a:rPr>
              <a:t>Sends messages to the network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-GB">
                <a:solidFill>
                  <a:schemeClr val="dk1"/>
                </a:solidFill>
              </a:rPr>
              <a:t>Controls the quality of messages received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>
                <a:solidFill>
                  <a:schemeClr val="dk1"/>
                </a:solidFill>
              </a:rPr>
              <a:t>Physical Layer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-GB">
                <a:solidFill>
                  <a:schemeClr val="dk1"/>
                </a:solidFill>
              </a:rPr>
              <a:t>CAN transceiver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-GB">
                <a:solidFill>
                  <a:schemeClr val="dk1"/>
                </a:solidFill>
              </a:rPr>
              <a:t>Converts 1's and 0's into electrical pulses and back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9" name="Shape 119"/>
          <p:cNvSpPr txBox="1"/>
          <p:nvPr/>
        </p:nvSpPr>
        <p:spPr>
          <a:xfrm>
            <a:off x="2205150" y="649500"/>
            <a:ext cx="47337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600"/>
              <a:t>Nodes</a:t>
            </a:r>
            <a:endParaRPr i="1" sz="3600"/>
          </a:p>
        </p:txBody>
      </p:sp>
      <p:pic>
        <p:nvPicPr>
          <p:cNvPr id="120" name="Shape 1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82100" y="1523725"/>
            <a:ext cx="5261898" cy="3010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 txBox="1"/>
          <p:nvPr>
            <p:ph type="title"/>
          </p:nvPr>
        </p:nvSpPr>
        <p:spPr>
          <a:xfrm>
            <a:off x="311825" y="0"/>
            <a:ext cx="8520600" cy="64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600"/>
              <a:t>CAN Architecture</a:t>
            </a:r>
            <a:endParaRPr b="1" sz="3600"/>
          </a:p>
        </p:txBody>
      </p:sp>
      <p:sp>
        <p:nvSpPr>
          <p:cNvPr id="126" name="Shape 126"/>
          <p:cNvSpPr txBox="1"/>
          <p:nvPr>
            <p:ph idx="1" type="body"/>
          </p:nvPr>
        </p:nvSpPr>
        <p:spPr>
          <a:xfrm>
            <a:off x="311700" y="3103500"/>
            <a:ext cx="8520600" cy="16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>
                <a:solidFill>
                  <a:schemeClr val="dk1"/>
                </a:solidFill>
              </a:rPr>
              <a:t>when idle, both lines carry 2.5 volts (recessive signal)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>
                <a:solidFill>
                  <a:schemeClr val="dk1"/>
                </a:solidFill>
              </a:rPr>
              <a:t>when sending a dominant signal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-GB">
                <a:solidFill>
                  <a:schemeClr val="dk1"/>
                </a:solidFill>
              </a:rPr>
              <a:t>CANH is brought to ~3.5 volts</a:t>
            </a:r>
            <a:endParaRPr>
              <a:solidFill>
                <a:schemeClr val="dk1"/>
              </a:solidFill>
            </a:endParaRP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-GB">
                <a:solidFill>
                  <a:schemeClr val="dk1"/>
                </a:solidFill>
              </a:rPr>
              <a:t>CANL is lowered to ~1.5 volts</a:t>
            </a:r>
            <a:endParaRPr>
              <a:solidFill>
                <a:schemeClr val="dk1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>
                <a:solidFill>
                  <a:schemeClr val="dk1"/>
                </a:solidFill>
              </a:rPr>
              <a:t>all transceivers compare the difference in the voltage of both wires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27" name="Shape 127"/>
          <p:cNvSpPr txBox="1"/>
          <p:nvPr/>
        </p:nvSpPr>
        <p:spPr>
          <a:xfrm>
            <a:off x="311825" y="649500"/>
            <a:ext cx="85206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600"/>
              <a:t>Wires and voltage</a:t>
            </a:r>
            <a:endParaRPr i="1" sz="3600"/>
          </a:p>
        </p:txBody>
      </p:sp>
      <p:pic>
        <p:nvPicPr>
          <p:cNvPr id="128" name="Shape 1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50357" y="1288025"/>
            <a:ext cx="4482069" cy="1815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Shape 1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825" y="1288025"/>
            <a:ext cx="3988093" cy="1815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